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3" r:id="rId3"/>
    <p:sldId id="263" r:id="rId4"/>
    <p:sldId id="264" r:id="rId5"/>
    <p:sldId id="265" r:id="rId6"/>
    <p:sldId id="257" r:id="rId7"/>
    <p:sldId id="262" r:id="rId8"/>
    <p:sldId id="258" r:id="rId9"/>
    <p:sldId id="271" r:id="rId10"/>
    <p:sldId id="272" r:id="rId11"/>
    <p:sldId id="26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28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CC3EE9-E7A7-A5A6-4542-2F03209981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AFAFF-53CE-FC01-D17D-97097BB2E3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57C8F-D0F8-4A18-B692-5F06F246A05F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2D6DDC-6F95-2736-7271-B86661076A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DFDDC7-C034-7E55-825C-58BEBA778A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48D71-68A6-4401-B054-9DC033C0D8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93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1E9B7-9571-44BE-8A73-F36EB4210828}" type="datetimeFigureOut">
              <a:rPr lang="fr-FR" smtClean="0"/>
              <a:t>24/03/2023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6122-8248-42F0-90FF-0942E5DF4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76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2A5-7461-473C-8E12-2242F304D899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9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E035-E98A-48E9-891D-6249874C728D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4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D56-3309-42E7-9005-DC7E4CFDFF69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0020-A555-4BE0-83B7-099815B50BDA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7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139F-22A2-4BA2-B19C-6877909658EF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79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86D3-9CC2-4249-B1B5-49A2D1E1B3FF}" type="datetime1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CD37A-F855-4733-AE7A-9985D9123C47}" type="datetime1">
              <a:rPr lang="fr-FR" smtClean="0"/>
              <a:t>24/03/2023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5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9BF4-026E-4E74-A3DA-81443A46D508}" type="datetime1">
              <a:rPr lang="fr-FR" smtClean="0"/>
              <a:t>24/03/2023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932E-36D0-44F7-939B-55B4ED3B0E36}" type="datetime1">
              <a:rPr lang="fr-FR" smtClean="0"/>
              <a:t>24/03/2023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86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5E6-6ACF-4560-86CD-061861412F16}" type="datetime1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4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EA56-AD0B-4053-84D2-ABD6A6FFE1AB}" type="datetime1">
              <a:rPr lang="fr-FR" smtClean="0"/>
              <a:t>24/03/2023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CED8E-6C58-407A-AF9E-5CA5D306CC0E}" type="datetime1">
              <a:rPr lang="fr-FR" smtClean="0"/>
              <a:t>24/03/2023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99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91CD9037-023C-19C6-C087-17072930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0"/>
            <a:ext cx="32308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DCF115-3A32-7DB7-0F43-8545CFD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0" y="2432132"/>
            <a:ext cx="7688424" cy="1281023"/>
          </a:xfrm>
        </p:spPr>
        <p:txBody>
          <a:bodyPr>
            <a:normAutofit/>
          </a:bodyPr>
          <a:lstStyle/>
          <a:p>
            <a:r>
              <a:rPr lang="fr-FR" dirty="0"/>
              <a:t>Bras à 1 degré de liberté</a:t>
            </a:r>
            <a:br>
              <a:rPr lang="fr-FR" dirty="0"/>
            </a:br>
            <a:r>
              <a:rPr lang="fr-FR" sz="2400" dirty="0"/>
              <a:t>(</a:t>
            </a:r>
            <a:r>
              <a:rPr lang="en-US" sz="2400" dirty="0"/>
              <a:t>1 degree of freedom Drone Bench</a:t>
            </a:r>
            <a:r>
              <a:rPr lang="fr-FR" sz="2400" dirty="0"/>
              <a:t>)</a:t>
            </a:r>
            <a:endParaRPr lang="fr-FR" dirty="0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7C169759-8081-B8CB-E360-E518E11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A8A67B9-1CBD-5B0E-A12A-296ABBBEA03E}"/>
              </a:ext>
            </a:extLst>
          </p:cNvPr>
          <p:cNvSpPr txBox="1"/>
          <p:nvPr/>
        </p:nvSpPr>
        <p:spPr>
          <a:xfrm>
            <a:off x="2132625" y="6190229"/>
            <a:ext cx="682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/>
              <a:t>Majeure Systèmes Robotiques &amp; Drones</a:t>
            </a:r>
          </a:p>
          <a:p>
            <a:pPr algn="r"/>
            <a:r>
              <a:rPr lang="fr-FR" sz="1400" dirty="0"/>
              <a:t>Projet réalisé dans le cadre d’un stage M1 (de Novembre 2022 à Mars 2023 / 20 semaines)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F57CA0-B006-9ED5-80BD-3EC9D68F2A17}"/>
              </a:ext>
            </a:extLst>
          </p:cNvPr>
          <p:cNvSpPr txBox="1"/>
          <p:nvPr/>
        </p:nvSpPr>
        <p:spPr>
          <a:xfrm>
            <a:off x="162214" y="5707435"/>
            <a:ext cx="545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Encadrants : Conteville Laurie &amp; Griot Rémi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705AE8-AB89-793B-2638-92C102802B85}"/>
              </a:ext>
            </a:extLst>
          </p:cNvPr>
          <p:cNvSpPr txBox="1"/>
          <p:nvPr/>
        </p:nvSpPr>
        <p:spPr>
          <a:xfrm>
            <a:off x="3496309" y="4248630"/>
            <a:ext cx="226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Pannier Julien</a:t>
            </a:r>
          </a:p>
          <a:p>
            <a:pPr algn="ctr"/>
            <a:r>
              <a:rPr lang="fr-FR" i="1" dirty="0"/>
              <a:t>Soutenance de stage </a:t>
            </a:r>
          </a:p>
          <a:p>
            <a:pPr algn="ctr"/>
            <a:r>
              <a:rPr lang="fr-FR" i="1" dirty="0"/>
              <a:t>28/03/23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2B172E-0D22-4C26-D9CE-6AA83775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52C85139-B208-DE81-E9CD-88BB6438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05" y="1294286"/>
            <a:ext cx="3292235" cy="50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5168BAAD-635B-041A-0FB2-36F1ED40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C86919EC-EB48-14F2-E37C-269E251E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86" y="1439419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2BC46896-D2BE-4B59-FCB3-4D99829E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03" y="1618751"/>
            <a:ext cx="2038350" cy="202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AED759-95C5-1BBF-896A-7330818D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794" y="2337674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DE5AD6E-21E3-6951-0823-0C7AFF5D0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7" y="3532245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90735A1-607C-EEE6-1233-3CEB8438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82" y="1601055"/>
            <a:ext cx="194494" cy="20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56FF9911-0A93-5F66-7CAD-75CA2281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10" y="2334071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0146203-B3D5-560C-7C14-22489275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04" y="3532244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CE5557A-B442-63B2-0E59-B4A5DA44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34" y="1618751"/>
            <a:ext cx="1465654" cy="4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F2F71A6-9E18-096F-2792-5BF2BC3E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72" y="1705002"/>
            <a:ext cx="820012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05C25914-E020-B0BA-DD59-29247A61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1940516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820D30E-D1D6-85F3-0575-04471DE2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21" y="2286733"/>
            <a:ext cx="200614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591E72D7-6B00-BDCF-86CB-2DBC0234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2706561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6996DD5-3EBF-75E3-9DC2-2E4FE42F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54" y="3017289"/>
            <a:ext cx="191922" cy="6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21F118AB-DE25-C399-2F5F-537F8AD3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56" y="3532243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40FCC48-C18B-EEB0-F65F-BA57A818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92" y="3241337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CA187A46-3647-3EDA-82BD-1B6BDEB2E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7" y="3872282"/>
            <a:ext cx="2139902" cy="18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503DD106-7156-2265-E2A1-E545594E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29" y="3852536"/>
            <a:ext cx="228600" cy="18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A9BA2BD9-D138-916E-B59E-1AABB492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4" y="2866453"/>
            <a:ext cx="1120426" cy="28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E2EE8BA8-44B4-EE57-DA09-A3C9548B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12" y="3872283"/>
            <a:ext cx="1443113" cy="1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>
            <a:extLst>
              <a:ext uri="{FF2B5EF4-FFF2-40B4-BE49-F238E27FC236}">
                <a16:creationId xmlns:a16="http://schemas.microsoft.com/office/drawing/2014/main" id="{C87E5A11-2AAB-B557-8B3D-50641C84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12" y="5560923"/>
            <a:ext cx="1601574" cy="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683A223E-3C4D-6543-FFC5-D4058CB3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4" y="4881589"/>
            <a:ext cx="820013" cy="2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46F517-E5AE-A773-5C4C-F8566789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10</a:t>
            </a:fld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EBC9E9-936B-ABBE-9BA9-D6D8D9C553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5277A6F-2DD8-C976-F523-5B9EB85C6EC1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/>
              <a:t>III. </a:t>
            </a:r>
            <a:r>
              <a:rPr lang="fr-FR"/>
              <a:t>L’Interface Homme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8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DEC615-BE84-8D71-F23F-30FC3A36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/>
          <a:stretch/>
        </p:blipFill>
        <p:spPr>
          <a:xfrm>
            <a:off x="2349995" y="970685"/>
            <a:ext cx="7492006" cy="558079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CE1B50-A805-726E-FAE3-087A760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CBE431-BB60-4C8F-318C-0A9F2E6CB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6B6F827-A9D8-44B7-38E2-1AB5714A7D58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</p:spTree>
    <p:extLst>
      <p:ext uri="{BB962C8B-B14F-4D97-AF65-F5344CB8AC3E}">
        <p14:creationId xmlns:p14="http://schemas.microsoft.com/office/powerpoint/2010/main" val="183067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48D6101-F13A-80D7-C2AB-B3857FA6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2254044-4234-5CCF-1A1A-8029C066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IV. </a:t>
            </a:r>
            <a:r>
              <a:rPr lang="fr-FR" sz="4000" dirty="0"/>
              <a:t>Apports Matériels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F16E1CC-6FB8-1747-FFAD-5376E993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Rapporteur en plexiglas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Conception sur SolidWorks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Fabrication via la découpeuse laser</a:t>
            </a:r>
          </a:p>
          <a:p>
            <a:r>
              <a:rPr lang="fr-FR" sz="2400" u="sng" dirty="0"/>
              <a:t>Nouveau Carter: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Modification de l’ancien modèle sur SolidWorks</a:t>
            </a:r>
          </a:p>
          <a:p>
            <a:endParaRPr lang="fr-FR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494A10-A9C0-99EB-9746-F8A5BD45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FC30A-D886-932D-32F6-CED48738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83" y="1955628"/>
            <a:ext cx="3279100" cy="17642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E702BD-A20D-431C-8AEC-35696A74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023" y="1955628"/>
            <a:ext cx="2049910" cy="1764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BF10E2-5D66-613A-4D77-1302E0A0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548" y="4326713"/>
            <a:ext cx="2545469" cy="1973379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49C646-F19A-F58D-38B2-03981291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9B7AE89-BE0E-23F5-07B2-C33B0BCF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3554C49-B371-CEDF-EF4B-DF05A1D6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V. </a:t>
            </a:r>
            <a:r>
              <a:rPr lang="fr-FR" sz="4000" dirty="0"/>
              <a:t>Conclusion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FDB4A52-45D1-F796-7D5F-92AD55FC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Intérêt pour l’entreprise: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Déploiement possible du projet pour des premiers cours/TP.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Projet « vitrine » pour l’I’Lab.</a:t>
            </a:r>
          </a:p>
          <a:p>
            <a:r>
              <a:rPr lang="fr-FR" sz="2400" u="sng" dirty="0"/>
              <a:t>Apport personnel: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Hard Skills </a:t>
            </a:r>
            <a:r>
              <a:rPr lang="fr-FR" sz="2400" dirty="0"/>
              <a:t>: Python, C, STM32, SolidWorks.</a:t>
            </a:r>
            <a:endParaRPr lang="fr-FR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Soft Skills </a:t>
            </a:r>
            <a:r>
              <a:rPr lang="fr-FR" sz="2400" dirty="0"/>
              <a:t>: Autonomie, Adaptation, Prise de décisions, Aisance à l’oral.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703DA1-B305-8F86-3BC5-E75062F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13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A92412-771A-CA57-1445-1AE8526D64A7}"/>
              </a:ext>
            </a:extLst>
          </p:cNvPr>
          <p:cNvGrpSpPr/>
          <p:nvPr/>
        </p:nvGrpSpPr>
        <p:grpSpPr>
          <a:xfrm>
            <a:off x="6634318" y="4065619"/>
            <a:ext cx="1976282" cy="602822"/>
            <a:chOff x="7238510" y="4409808"/>
            <a:chExt cx="1976282" cy="602822"/>
          </a:xfrm>
        </p:grpSpPr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0A96FA2F-FD2F-C159-A1BC-3317853D7EE2}"/>
                </a:ext>
              </a:extLst>
            </p:cNvPr>
            <p:cNvSpPr/>
            <p:nvPr/>
          </p:nvSpPr>
          <p:spPr>
            <a:xfrm rot="10800000">
              <a:off x="8790039" y="4409808"/>
              <a:ext cx="424753" cy="487713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6856DC8-B27D-5816-192E-8F0CC7A38098}"/>
                </a:ext>
              </a:extLst>
            </p:cNvPr>
            <p:cNvSpPr txBox="1"/>
            <p:nvPr/>
          </p:nvSpPr>
          <p:spPr>
            <a:xfrm>
              <a:off x="7238510" y="4489410"/>
              <a:ext cx="1551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</a:rPr>
                <a:t>LEVEL UP</a:t>
              </a:r>
              <a:endParaRPr lang="fr-FR" sz="2800" dirty="0"/>
            </a:p>
          </p:txBody>
        </p:sp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5D34A2-CBA6-F712-A279-1A81B175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612B18D-1C14-C5C6-6913-A07C2BDC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7B7C3F8-9544-E992-8F53-BD610DDF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Place du stage dans mon projet professionnel: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1</a:t>
            </a:r>
            <a:r>
              <a:rPr lang="fr-FR" sz="2400" baseline="30000" dirty="0"/>
              <a:t>ère</a:t>
            </a:r>
            <a:r>
              <a:rPr lang="fr-FR" sz="2400" dirty="0"/>
              <a:t> expérience professionnelle en robotique &amp; drone (CV).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Vient valider mon envie de travailler dans ce domaine.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89BA1C-51D3-3AA6-62BC-759A9DDD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FD7D71-7F58-1409-67CE-8F6134C2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E4D460F-B34C-B37C-C7BD-4466D2BF7A3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2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61F71289-4CCB-BB70-3960-9F6C1960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2E48219-74F9-A2F4-213C-1F8136B1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Idées de développements ultérieurs: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Nouvel organe pour la liaison pivot.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Miniaturisation du dispositif.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Tests de l’impact de la forme des hélices.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Butée mécanique, protections et bouton d’arrêt d’urgence.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Ajout d’un nouvel axe de rotation.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8D1999-D223-C073-D301-A412F7AB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15</a:t>
            </a:fld>
            <a:endParaRPr lang="fr-FR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3F3B70-55D6-5776-BCB4-18F41F04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E293357-ADD1-3FB0-3B50-F6E54F3576C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2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7A0580-7CFA-4334-DF49-611B4F50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FB4B4E88-0449-92A3-B4B2-7446CC3A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D16AFE-997C-A398-46A4-1F3CF1C5D318}"/>
              </a:ext>
            </a:extLst>
          </p:cNvPr>
          <p:cNvSpPr txBox="1"/>
          <p:nvPr/>
        </p:nvSpPr>
        <p:spPr>
          <a:xfrm>
            <a:off x="1064833" y="3044279"/>
            <a:ext cx="1006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accent1">
                    <a:lumMod val="75000"/>
                  </a:schemeClr>
                </a:solidFill>
              </a:rPr>
              <a:t>JE VOUS REMERCIE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02554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62B71F-F800-5025-3E79-00CCCC46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5B97C-B2AB-5F94-F53C-56F11BF7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E955C85-905A-C06A-4B98-031F91478D94}"/>
              </a:ext>
            </a:extLst>
          </p:cNvPr>
          <p:cNvSpPr txBox="1">
            <a:spLocks/>
          </p:cNvSpPr>
          <p:nvPr/>
        </p:nvSpPr>
        <p:spPr>
          <a:xfrm>
            <a:off x="990600" y="1069609"/>
            <a:ext cx="2461727" cy="695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39B09CD-CEFC-5647-E09B-1EC32B9C97BE}"/>
              </a:ext>
            </a:extLst>
          </p:cNvPr>
          <p:cNvSpPr txBox="1">
            <a:spLocks/>
          </p:cNvSpPr>
          <p:nvPr/>
        </p:nvSpPr>
        <p:spPr>
          <a:xfrm>
            <a:off x="838200" y="2377709"/>
            <a:ext cx="4368282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fr-FR" sz="2400" dirty="0" err="1"/>
              <a:t>Working</a:t>
            </a:r>
            <a:r>
              <a:rPr lang="fr-FR" sz="2400" dirty="0"/>
              <a:t> </a:t>
            </a:r>
            <a:r>
              <a:rPr lang="fr-FR" sz="2400" dirty="0" err="1"/>
              <a:t>environment</a:t>
            </a:r>
            <a:endParaRPr lang="fr-FR" sz="2400" dirty="0"/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Mise en contexte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L’Interface Homme Machine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Apports Matériels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032AA9F-4661-FDCA-C7D1-E5F4BC9822A7}"/>
              </a:ext>
            </a:extLst>
          </p:cNvPr>
          <p:cNvSpPr txBox="1">
            <a:spLocks/>
          </p:cNvSpPr>
          <p:nvPr/>
        </p:nvSpPr>
        <p:spPr>
          <a:xfrm>
            <a:off x="10846820" y="2380819"/>
            <a:ext cx="505418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3</a:t>
            </a:r>
          </a:p>
          <a:p>
            <a:pPr marL="0" indent="0">
              <a:buNone/>
            </a:pPr>
            <a:r>
              <a:rPr lang="fr-FR" sz="2400" dirty="0"/>
              <a:t>6</a:t>
            </a:r>
          </a:p>
          <a:p>
            <a:pPr marL="0" indent="0">
              <a:buNone/>
            </a:pPr>
            <a:r>
              <a:rPr lang="fr-FR" sz="2400" dirty="0"/>
              <a:t>8</a:t>
            </a:r>
          </a:p>
          <a:p>
            <a:pPr marL="0" indent="0">
              <a:buNone/>
            </a:pPr>
            <a:r>
              <a:rPr lang="fr-FR" sz="2400" dirty="0"/>
              <a:t>12</a:t>
            </a:r>
          </a:p>
          <a:p>
            <a:pPr marL="0" indent="0">
              <a:buNone/>
            </a:pPr>
            <a:r>
              <a:rPr lang="fr-FR" sz="2400" dirty="0"/>
              <a:t>13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000E9C-2A1C-58C4-462D-45A61E1F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bâtiment, herbe, plein air&#10;&#10;Description générée automatiquement">
            <a:extLst>
              <a:ext uri="{FF2B5EF4-FFF2-40B4-BE49-F238E27FC236}">
                <a16:creationId xmlns:a16="http://schemas.microsoft.com/office/drawing/2014/main" id="{2C4D8FE5-2DE7-5E4D-BDB3-894758392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2"/>
          <a:stretch/>
        </p:blipFill>
        <p:spPr>
          <a:xfrm>
            <a:off x="5959151" y="0"/>
            <a:ext cx="6232850" cy="6862143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DC381A-4E9A-EEE0-5766-4194B4C6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45D33CD-7C64-869A-00D9-CC1EFE4E5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35A0483-D8FC-C638-2047-F1B67F4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E46EEC-CA22-195B-1880-4A9E7D55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01BF9C1-7683-5B90-88B5-D73F3828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The school Efrei Paris 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Originally named “French school of radio electricity, electronics and informatics” (1936).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Delivers Engineer Titles since 1957.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Part of the university Paris-Panthéon-</a:t>
            </a:r>
            <a:r>
              <a:rPr lang="en-US" sz="2400" dirty="0" err="1"/>
              <a:t>Assas</a:t>
            </a:r>
            <a:r>
              <a:rPr lang="en-US" sz="2400" dirty="0"/>
              <a:t> since 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Campuses in the Parisian area &amp; Bordeaux.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sol, intérieur, meubles, espace&#10;&#10;Description générée automatiquement">
            <a:extLst>
              <a:ext uri="{FF2B5EF4-FFF2-40B4-BE49-F238E27FC236}">
                <a16:creationId xmlns:a16="http://schemas.microsoft.com/office/drawing/2014/main" id="{68371A62-3011-FBE4-FEA0-A60D0B16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r="5670"/>
          <a:stretch/>
        </p:blipFill>
        <p:spPr>
          <a:xfrm>
            <a:off x="5959150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1B682-6888-3ADD-C5CA-4453E62F9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00252BB-A0EA-11F6-E277-2AAC303F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32033E-9C2C-04FF-22A5-11D6AAE3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0" cy="4351338"/>
          </a:xfrm>
        </p:spPr>
        <p:txBody>
          <a:bodyPr/>
          <a:lstStyle/>
          <a:p>
            <a:r>
              <a:rPr lang="en-US" sz="2400" u="sng" dirty="0"/>
              <a:t>The Innovation’Lab: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Entity of Efrei Paris since 2021 (from the building’s construction).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Workspace delivering tools for school or personal projects.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Tools : 3D Printers &amp; Laser-cutting machine.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Opportunities to make your projects from scratch.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64E3C6-6755-5FB2-9737-D62370F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213DFF-D8A8-0447-7003-D7762D05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intérieur, acier, métro&#10;&#10;Description générée automatiquement">
            <a:extLst>
              <a:ext uri="{FF2B5EF4-FFF2-40B4-BE49-F238E27FC236}">
                <a16:creationId xmlns:a16="http://schemas.microsoft.com/office/drawing/2014/main" id="{5C17A2FA-1E6F-548F-4393-9B889A95A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21906"/>
          <a:stretch/>
        </p:blipFill>
        <p:spPr>
          <a:xfrm>
            <a:off x="5959151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E2DBADC1-B2B7-AC43-7AB5-40232BE1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7D11905-50B7-F882-61A3-E71B2F07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B770754-E866-C262-C27E-B42456CD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Members of the Drone Bench project: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GRIOT, manager of the I’Lab.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Mrs. CONTEVILLE, teacher-researcher and head teacher of </a:t>
            </a:r>
            <a:r>
              <a:rPr lang="en-US" sz="2400" dirty="0" err="1"/>
              <a:t>Efrei’s</a:t>
            </a:r>
            <a:r>
              <a:rPr lang="en-US" sz="2400" dirty="0"/>
              <a:t> major Robotics Systems &amp; Drones.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N’DO, former intern who worked on this project during his M1 internship during 2021/2022.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: Julien PANNIER, M1 intern who continued working on the Drone Bench (2022/2023).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4AE87C-6383-FC6D-8488-9CCF353E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EFA82A-A373-5875-5527-9FB42CB3F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D3B29-8D7C-B112-A823-9DB7E980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sz="4000" dirty="0"/>
              <a:t>Mise en contexte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47795-81E4-3871-64E8-55F5A5C7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Besoin :</a:t>
            </a:r>
            <a:r>
              <a:rPr lang="fr-FR" sz="2400" dirty="0"/>
              <a:t> Pouvoir fabriquer du matériel pédagogique adaptable et réparable, à faible coût.</a:t>
            </a:r>
          </a:p>
          <a:p>
            <a:r>
              <a:rPr lang="fr-FR" sz="2400" u="sng" dirty="0"/>
              <a:t>Idée :</a:t>
            </a:r>
            <a:r>
              <a:rPr lang="fr-FR" sz="2400" dirty="0"/>
              <a:t> Développer un dispositif pluridisciplinaire via les outils mis à disposition par l’I’LAB.</a:t>
            </a:r>
          </a:p>
          <a:p>
            <a:r>
              <a:rPr lang="fr-FR" sz="2400" u="sng" dirty="0"/>
              <a:t>Opportunité au sein de la majeure SRD :</a:t>
            </a:r>
            <a:r>
              <a:rPr lang="fr-FR" sz="2400" dirty="0"/>
              <a:t> Maquette permettant de comprendre le fonctionnement d’un drone simplifié, ses composants et son asservissement en position (cours d’automatique et de robotique mobile avancée).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C229F-000E-3542-EEAE-71D0866C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1239C1D-6C57-65A3-BA8F-F2DECE27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6DDEFB-5949-F74B-0E8F-B040B1B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A50C5FB-1D74-6FAD-AADB-4903E7C74C8A}"/>
              </a:ext>
            </a:extLst>
          </p:cNvPr>
          <p:cNvSpPr txBox="1"/>
          <p:nvPr/>
        </p:nvSpPr>
        <p:spPr>
          <a:xfrm>
            <a:off x="3949490" y="1244799"/>
            <a:ext cx="11291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BRAS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0DC3F0-EDF2-932C-577E-ACCECFA980DC}"/>
              </a:ext>
            </a:extLst>
          </p:cNvPr>
          <p:cNvSpPr txBox="1"/>
          <p:nvPr/>
        </p:nvSpPr>
        <p:spPr>
          <a:xfrm>
            <a:off x="2734372" y="2412994"/>
            <a:ext cx="4658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µC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99DE1D-6490-1013-D7FE-D5013BF58366}"/>
              </a:ext>
            </a:extLst>
          </p:cNvPr>
          <p:cNvSpPr txBox="1"/>
          <p:nvPr/>
        </p:nvSpPr>
        <p:spPr>
          <a:xfrm>
            <a:off x="5234955" y="2138206"/>
            <a:ext cx="156497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</a:t>
            </a:r>
          </a:p>
          <a:p>
            <a:pPr algn="ctr"/>
            <a:r>
              <a:rPr lang="fr-FR" dirty="0"/>
              <a:t>+</a:t>
            </a:r>
          </a:p>
          <a:p>
            <a:pPr algn="ctr"/>
            <a:r>
              <a:rPr lang="fr-FR" dirty="0"/>
              <a:t>Hélices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9DEB72-85D1-97D4-5D14-4B2504B6AF91}"/>
              </a:ext>
            </a:extLst>
          </p:cNvPr>
          <p:cNvSpPr txBox="1"/>
          <p:nvPr/>
        </p:nvSpPr>
        <p:spPr>
          <a:xfrm>
            <a:off x="991117" y="2048474"/>
            <a:ext cx="59522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IHM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F1B18-9011-9A3B-E9AC-109909305161}"/>
              </a:ext>
            </a:extLst>
          </p:cNvPr>
          <p:cNvSpPr txBox="1"/>
          <p:nvPr/>
        </p:nvSpPr>
        <p:spPr>
          <a:xfrm>
            <a:off x="675152" y="2414550"/>
            <a:ext cx="1207236" cy="646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6F9479-C9A9-8D14-C0CA-E38F23AE6E47}"/>
              </a:ext>
            </a:extLst>
          </p:cNvPr>
          <p:cNvSpPr txBox="1"/>
          <p:nvPr/>
        </p:nvSpPr>
        <p:spPr>
          <a:xfrm>
            <a:off x="4038394" y="2412994"/>
            <a:ext cx="5837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ESC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D5C43E-AA3F-9E16-18A0-4A30F1673CBD}"/>
              </a:ext>
            </a:extLst>
          </p:cNvPr>
          <p:cNvSpPr txBox="1"/>
          <p:nvPr/>
        </p:nvSpPr>
        <p:spPr>
          <a:xfrm>
            <a:off x="5234955" y="4930323"/>
            <a:ext cx="156497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Centrale inertielle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532BCDE-A0B2-FA35-06D9-7BFD45F92AD5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00198" y="2597660"/>
            <a:ext cx="838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AE6343A-8C64-16C6-88B7-CA21AE7273A4}"/>
              </a:ext>
            </a:extLst>
          </p:cNvPr>
          <p:cNvSpPr txBox="1"/>
          <p:nvPr/>
        </p:nvSpPr>
        <p:spPr>
          <a:xfrm>
            <a:off x="2436042" y="2043662"/>
            <a:ext cx="10624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Firmware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AA26642-B497-AED2-B5AE-15134C70D15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622117" y="2597660"/>
            <a:ext cx="612838" cy="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03B19664-3559-660C-48A4-F8E13F15F41B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826745" y="2782327"/>
            <a:ext cx="2408211" cy="24711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9EC4932-82B1-2592-1661-6E9BCA58FEDD}"/>
              </a:ext>
            </a:extLst>
          </p:cNvPr>
          <p:cNvSpPr/>
          <p:nvPr/>
        </p:nvSpPr>
        <p:spPr>
          <a:xfrm>
            <a:off x="2431364" y="1745517"/>
            <a:ext cx="4368569" cy="4041440"/>
          </a:xfrm>
          <a:prstGeom prst="roundRect">
            <a:avLst>
              <a:gd name="adj" fmla="val 505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96911C1-7750-D119-E72C-B2D9337D6151}"/>
              </a:ext>
            </a:extLst>
          </p:cNvPr>
          <p:cNvSpPr txBox="1"/>
          <p:nvPr/>
        </p:nvSpPr>
        <p:spPr>
          <a:xfrm>
            <a:off x="930733" y="1735885"/>
            <a:ext cx="720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C20050E-350F-7F1C-DD17-373A30146E3F}"/>
              </a:ext>
            </a:extLst>
          </p:cNvPr>
          <p:cNvSpPr txBox="1"/>
          <p:nvPr/>
        </p:nvSpPr>
        <p:spPr>
          <a:xfrm>
            <a:off x="2826744" y="1745516"/>
            <a:ext cx="28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BABE72C-3E19-455F-1C70-C98540B147FE}"/>
              </a:ext>
            </a:extLst>
          </p:cNvPr>
          <p:cNvSpPr txBox="1"/>
          <p:nvPr/>
        </p:nvSpPr>
        <p:spPr>
          <a:xfrm>
            <a:off x="1849466" y="2564759"/>
            <a:ext cx="611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UART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over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D0AFEF9-54DB-5C86-200E-C17B8E9BA6C8}"/>
              </a:ext>
            </a:extLst>
          </p:cNvPr>
          <p:cNvSpPr txBox="1"/>
          <p:nvPr/>
        </p:nvSpPr>
        <p:spPr>
          <a:xfrm>
            <a:off x="3392853" y="2564759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24DA892-2FB0-C63E-1012-DA3C00D291C5}"/>
              </a:ext>
            </a:extLst>
          </p:cNvPr>
          <p:cNvSpPr txBox="1"/>
          <p:nvPr/>
        </p:nvSpPr>
        <p:spPr>
          <a:xfrm>
            <a:off x="5234955" y="3811263"/>
            <a:ext cx="156497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Potentiomètre</a:t>
            </a:r>
          </a:p>
        </p:txBody>
      </p: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37666535-936D-1F90-F05E-38AEF4B9C6E8}"/>
              </a:ext>
            </a:extLst>
          </p:cNvPr>
          <p:cNvCxnSpPr>
            <a:cxnSpLocks/>
            <a:stCxn id="74" idx="1"/>
            <a:endCxn id="7" idx="2"/>
          </p:cNvCxnSpPr>
          <p:nvPr/>
        </p:nvCxnSpPr>
        <p:spPr>
          <a:xfrm rot="10800000">
            <a:off x="2967285" y="2782327"/>
            <a:ext cx="2267670" cy="121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1EEB079-3DD9-CAD0-1DB9-020A81526899}"/>
              </a:ext>
            </a:extLst>
          </p:cNvPr>
          <p:cNvSpPr txBox="1"/>
          <p:nvPr/>
        </p:nvSpPr>
        <p:spPr>
          <a:xfrm>
            <a:off x="4622118" y="3733725"/>
            <a:ext cx="532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7030A0"/>
                </a:solidFill>
              </a:rPr>
              <a:t>ADC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9B397FA-50EB-1DBE-35E4-CF182F1DB3DE}"/>
              </a:ext>
            </a:extLst>
          </p:cNvPr>
          <p:cNvSpPr txBox="1"/>
          <p:nvPr/>
        </p:nvSpPr>
        <p:spPr>
          <a:xfrm>
            <a:off x="4662106" y="4992900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64BC40A-A9CB-81F4-6221-C409DF998526}"/>
              </a:ext>
            </a:extLst>
          </p:cNvPr>
          <p:cNvSpPr txBox="1"/>
          <p:nvPr/>
        </p:nvSpPr>
        <p:spPr>
          <a:xfrm>
            <a:off x="4616720" y="2564759"/>
            <a:ext cx="61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6"/>
                </a:solidFill>
              </a:rPr>
              <a:t>PWM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2415688-6DD2-657D-42CE-E5EFDCCEACC3}"/>
              </a:ext>
            </a:extLst>
          </p:cNvPr>
          <p:cNvSpPr/>
          <p:nvPr/>
        </p:nvSpPr>
        <p:spPr>
          <a:xfrm>
            <a:off x="6928980" y="2412994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EA92074-7182-D08D-7090-473050E4AC3D}"/>
              </a:ext>
            </a:extLst>
          </p:cNvPr>
          <p:cNvSpPr/>
          <p:nvPr/>
        </p:nvSpPr>
        <p:spPr>
          <a:xfrm>
            <a:off x="6928980" y="3811263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7A73389-6B45-60BD-9634-60945AD5611D}"/>
              </a:ext>
            </a:extLst>
          </p:cNvPr>
          <p:cNvSpPr/>
          <p:nvPr/>
        </p:nvSpPr>
        <p:spPr>
          <a:xfrm>
            <a:off x="6928980" y="506605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B8B9C36-DFDD-EAFF-0FE9-15409C9C2CE4}"/>
              </a:ext>
            </a:extLst>
          </p:cNvPr>
          <p:cNvSpPr/>
          <p:nvPr/>
        </p:nvSpPr>
        <p:spPr>
          <a:xfrm>
            <a:off x="3034823" y="2815227"/>
            <a:ext cx="373669" cy="369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26" name="Image 2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F677D94-3A3F-80AD-5D02-FC4F832E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DBEA4F8-A3DB-628A-B749-2F5565AB4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16" y="1062678"/>
            <a:ext cx="4456283" cy="5342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FCF6DA22-8259-39AF-AC64-9C19D970A5E2}"/>
              </a:ext>
            </a:extLst>
          </p:cNvPr>
          <p:cNvSpPr/>
          <p:nvPr/>
        </p:nvSpPr>
        <p:spPr>
          <a:xfrm>
            <a:off x="9817454" y="2815162"/>
            <a:ext cx="488719" cy="4451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974702-361D-5715-0C8F-BA2A3A4EFC0C}"/>
              </a:ext>
            </a:extLst>
          </p:cNvPr>
          <p:cNvSpPr txBox="1"/>
          <p:nvPr/>
        </p:nvSpPr>
        <p:spPr>
          <a:xfrm>
            <a:off x="8676723" y="2195427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D9B4EEA-195B-4BE7-F732-D397F39CBC41}"/>
              </a:ext>
            </a:extLst>
          </p:cNvPr>
          <p:cNvSpPr/>
          <p:nvPr/>
        </p:nvSpPr>
        <p:spPr>
          <a:xfrm>
            <a:off x="10094006" y="4813267"/>
            <a:ext cx="684115" cy="6221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v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913FCD3-2406-EE5E-51F0-A2C5A233DDCA}"/>
              </a:ext>
            </a:extLst>
          </p:cNvPr>
          <p:cNvSpPr/>
          <p:nvPr/>
        </p:nvSpPr>
        <p:spPr>
          <a:xfrm>
            <a:off x="10061813" y="3288872"/>
            <a:ext cx="342058" cy="27838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E209BFD-B2E8-6E1B-FABD-9A8B02DB6E88}"/>
              </a:ext>
            </a:extLst>
          </p:cNvPr>
          <p:cNvSpPr/>
          <p:nvPr/>
        </p:nvSpPr>
        <p:spPr>
          <a:xfrm>
            <a:off x="10356727" y="3526507"/>
            <a:ext cx="272311" cy="2783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1351E12-F211-C6EB-401E-CBAA5E9302DE}"/>
              </a:ext>
            </a:extLst>
          </p:cNvPr>
          <p:cNvCxnSpPr>
            <a:cxnSpLocks/>
            <a:endCxn id="39" idx="6"/>
          </p:cNvCxnSpPr>
          <p:nvPr/>
        </p:nvCxnSpPr>
        <p:spPr>
          <a:xfrm flipH="1">
            <a:off x="10629038" y="3597733"/>
            <a:ext cx="626931" cy="6796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BD4E8A-A488-CB99-3ADE-554E5EA4EFBD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9755957" y="3526487"/>
            <a:ext cx="355949" cy="5464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5617584-B141-E017-7043-77D166935073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10677935" y="4606111"/>
            <a:ext cx="325353" cy="29826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1724885-C21E-30CD-E9A4-362D79A2120A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927063" y="2412994"/>
            <a:ext cx="961962" cy="467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BF217EE3-20EB-E652-F4B4-C1F269A99C9F}"/>
              </a:ext>
            </a:extLst>
          </p:cNvPr>
          <p:cNvSpPr txBox="1"/>
          <p:nvPr/>
        </p:nvSpPr>
        <p:spPr>
          <a:xfrm>
            <a:off x="9540896" y="4017908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27CF52-1D9E-8252-B525-ECE9811F1799}"/>
              </a:ext>
            </a:extLst>
          </p:cNvPr>
          <p:cNvSpPr txBox="1"/>
          <p:nvPr/>
        </p:nvSpPr>
        <p:spPr>
          <a:xfrm>
            <a:off x="11230627" y="332039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37C502E-6F2A-9515-37EF-8049D064A0DF}"/>
              </a:ext>
            </a:extLst>
          </p:cNvPr>
          <p:cNvSpPr txBox="1"/>
          <p:nvPr/>
        </p:nvSpPr>
        <p:spPr>
          <a:xfrm>
            <a:off x="10919997" y="428070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1477DEA-3A70-817C-E033-1E4D7A52C88E}"/>
              </a:ext>
            </a:extLst>
          </p:cNvPr>
          <p:cNvCxnSpPr>
            <a:cxnSpLocks/>
            <a:endCxn id="62" idx="6"/>
          </p:cNvCxnSpPr>
          <p:nvPr/>
        </p:nvCxnSpPr>
        <p:spPr>
          <a:xfrm flipH="1" flipV="1">
            <a:off x="10615684" y="4118784"/>
            <a:ext cx="522781" cy="3323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0560EE50-3426-D4F9-6DC2-94901787395B}"/>
              </a:ext>
            </a:extLst>
          </p:cNvPr>
          <p:cNvSpPr txBox="1"/>
          <p:nvPr/>
        </p:nvSpPr>
        <p:spPr>
          <a:xfrm>
            <a:off x="11118109" y="396593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8CDC7BE-A27F-C41F-A3F6-433F5EB34960}"/>
              </a:ext>
            </a:extLst>
          </p:cNvPr>
          <p:cNvSpPr/>
          <p:nvPr/>
        </p:nvSpPr>
        <p:spPr>
          <a:xfrm>
            <a:off x="10214984" y="3843877"/>
            <a:ext cx="400700" cy="54981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9AE3166-E8AD-AEB2-549F-1ADDEC089C08}"/>
              </a:ext>
            </a:extLst>
          </p:cNvPr>
          <p:cNvSpPr/>
          <p:nvPr/>
        </p:nvSpPr>
        <p:spPr>
          <a:xfrm>
            <a:off x="4143420" y="280896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7EB59D8-E077-BAB4-D7DA-D27317A1BC1E}"/>
              </a:ext>
            </a:extLst>
          </p:cNvPr>
          <p:cNvSpPr txBox="1"/>
          <p:nvPr/>
        </p:nvSpPr>
        <p:spPr>
          <a:xfrm>
            <a:off x="546705" y="5786957"/>
            <a:ext cx="3422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IHM : Interface Homme Machine</a:t>
            </a:r>
          </a:p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µC : Microcontrôleur</a:t>
            </a:r>
          </a:p>
          <a:p>
            <a:r>
              <a:rPr lang="fr-FR" sz="18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ESC : Electronic Speed Controller</a:t>
            </a:r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09746B64-DE54-5D55-B88A-2FF8E580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7</a:t>
            </a:fld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6F88DC2-AE88-CA93-CF6F-8798B39B6340}"/>
              </a:ext>
            </a:extLst>
          </p:cNvPr>
          <p:cNvSpPr txBox="1">
            <a:spLocks/>
          </p:cNvSpPr>
          <p:nvPr/>
        </p:nvSpPr>
        <p:spPr>
          <a:xfrm>
            <a:off x="2886849" y="423198"/>
            <a:ext cx="4456284" cy="64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II. </a:t>
            </a:r>
            <a:r>
              <a:rPr lang="fr-FR" sz="4300" dirty="0"/>
              <a:t>Mise en contexte</a:t>
            </a:r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3B0D72-AC5A-B54F-59A6-3C3BAB03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9620356-52E3-0CDF-3E06-FB0533DD34D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89113" y="2597660"/>
            <a:ext cx="8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 descr="Une image contenant circuit, Appareils électroniques&#10;&#10;Description générée automatiquement">
            <a:extLst>
              <a:ext uri="{FF2B5EF4-FFF2-40B4-BE49-F238E27FC236}">
                <a16:creationId xmlns:a16="http://schemas.microsoft.com/office/drawing/2014/main" id="{84F0DA3B-A178-8995-729A-00DE2F656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6984" r="42000" b="18435"/>
          <a:stretch/>
        </p:blipFill>
        <p:spPr>
          <a:xfrm rot="16200000">
            <a:off x="7415722" y="4567019"/>
            <a:ext cx="1948579" cy="1718208"/>
          </a:xfrm>
          <a:prstGeom prst="rect">
            <a:avLst/>
          </a:prstGeom>
        </p:spPr>
      </p:pic>
      <p:pic>
        <p:nvPicPr>
          <p:cNvPr id="44" name="Image 43" descr="Une image contenant métal&#10;&#10;Description générée automatiquement">
            <a:extLst>
              <a:ext uri="{FF2B5EF4-FFF2-40B4-BE49-F238E27FC236}">
                <a16:creationId xmlns:a16="http://schemas.microsoft.com/office/drawing/2014/main" id="{DE42E51C-2397-CD28-94E1-858BFAEA16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46492" r="62633" b="32851"/>
          <a:stretch/>
        </p:blipFill>
        <p:spPr>
          <a:xfrm rot="5400000">
            <a:off x="10754467" y="1549617"/>
            <a:ext cx="1712781" cy="752608"/>
          </a:xfrm>
          <a:prstGeom prst="rect">
            <a:avLst/>
          </a:prstGeom>
        </p:spPr>
      </p:pic>
      <p:pic>
        <p:nvPicPr>
          <p:cNvPr id="51" name="Image 50" descr="Une image contenant Appareils électroniques&#10;&#10;Description générée automatiquement">
            <a:extLst>
              <a:ext uri="{FF2B5EF4-FFF2-40B4-BE49-F238E27FC236}">
                <a16:creationId xmlns:a16="http://schemas.microsoft.com/office/drawing/2014/main" id="{C41F3BF6-1D7E-4C4D-2C6F-483612833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1" t="40204" r="43311" b="41171"/>
          <a:stretch/>
        </p:blipFill>
        <p:spPr>
          <a:xfrm rot="5400000">
            <a:off x="7314967" y="1290352"/>
            <a:ext cx="1399588" cy="9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1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54" grpId="0" animBg="1"/>
      <p:bldP spid="35" grpId="0" animBg="1"/>
      <p:bldP spid="36" grpId="0"/>
      <p:bldP spid="37" grpId="0" animBg="1"/>
      <p:bldP spid="38" grpId="0" animBg="1"/>
      <p:bldP spid="39" grpId="0" animBg="1"/>
      <p:bldP spid="56" grpId="0"/>
      <p:bldP spid="57" grpId="0"/>
      <p:bldP spid="58" grpId="0"/>
      <p:bldP spid="61" grpId="0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DFE0CDB-7664-6A30-6264-D5C0D7CD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sz="4000" dirty="0"/>
              <a:t>L’Interface Homme Machine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9739DA3-6DEF-CE14-5B30-7EFC01A0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6259286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Ma mission principale :</a:t>
            </a:r>
            <a:r>
              <a:rPr lang="fr-FR" sz="2400" dirty="0"/>
              <a:t> Développer une IHM pour faciliter la communication entre l’utilisateur et le dispositif (plus ergonomique).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 renseignement de consigne manuel ou bien une suite de consignes (une séquence de vol) en mode asservi (ou non).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une récupération des mesures effectuées et mettre à disposition des graphiques.</a:t>
            </a:r>
          </a:p>
          <a:p>
            <a:r>
              <a:rPr lang="fr-FR" sz="2400" u="sng" dirty="0"/>
              <a:t>Missions secondaires :</a:t>
            </a:r>
            <a:r>
              <a:rPr lang="fr-FR" sz="2400" dirty="0"/>
              <a:t> Apporter des modifications matérielles au dispositif.</a:t>
            </a:r>
            <a:endParaRPr lang="fr-FR" sz="2400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E54500-916A-1BD5-9E0D-563FDB6A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DC14DE64-AA93-296D-C620-974AD50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079B13-E6B2-17EA-DADC-CB14171A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BEACEF-4B5B-5580-8043-DC9078F6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74" y="2415996"/>
            <a:ext cx="4557516" cy="1013004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545FFD-C7E1-5A5E-886F-3C3515FD1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16" r="818" b="3740"/>
          <a:stretch/>
        </p:blipFill>
        <p:spPr>
          <a:xfrm>
            <a:off x="6627082" y="3602224"/>
            <a:ext cx="5231363" cy="23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EC4F-5593-9464-9D40-6AB50A38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11" y="1351305"/>
            <a:ext cx="1124121" cy="7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03B4A10-AA2D-7DED-A2BF-8B0882A6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21" y="1530018"/>
            <a:ext cx="2678307" cy="5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D808D8-2ED4-8A0E-0DA1-6FFB113E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00" y="2246224"/>
            <a:ext cx="651634" cy="3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F314983-F6E9-90C4-30EB-D31919D9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1" y="2352819"/>
            <a:ext cx="194408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AE19A7-E194-CE73-167B-E8D8E1A1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6" y="2793070"/>
            <a:ext cx="1258028" cy="5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6E527E-E148-28C6-23CE-BCA42533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276" y="3131170"/>
            <a:ext cx="194406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1F998206-57DA-D0E4-2409-8E7A85107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00" y="3285097"/>
            <a:ext cx="898713" cy="3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330798B8-5084-4337-B109-509AEF1C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93" y="3584371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D583D00-86D2-2434-0CAB-9C1E2EC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77" y="3916042"/>
            <a:ext cx="194406" cy="5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7E96B3A7-3197-FD5B-D9E6-C3B285AD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0" y="4103986"/>
            <a:ext cx="898713" cy="3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B3E6FBF-EB74-63E5-6A64-57E67118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8" y="4358715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6451E54-B1DB-B91B-2896-66E3BDC6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570" y="127161"/>
            <a:ext cx="6795927" cy="843825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63FABA-1859-4C17-D0CA-1F9CE434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70B47B-B1F2-E202-1963-6DE85DE883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</TotalTime>
  <Words>615</Words>
  <Application>Microsoft Office PowerPoint</Application>
  <PresentationFormat>Grand écran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Bras à 1 degré de liberté (1 degree of freedom Drone Bench)</vt:lpstr>
      <vt:lpstr>Présentation PowerPoint</vt:lpstr>
      <vt:lpstr>I. Working environment</vt:lpstr>
      <vt:lpstr>I. Working environment</vt:lpstr>
      <vt:lpstr>I. Working environment</vt:lpstr>
      <vt:lpstr>II. Mise en contexte</vt:lpstr>
      <vt:lpstr>Présentation PowerPoint</vt:lpstr>
      <vt:lpstr>III. L’Interface Homme Machine</vt:lpstr>
      <vt:lpstr>III. L’Interface Homme Machine</vt:lpstr>
      <vt:lpstr>Présentation PowerPoint</vt:lpstr>
      <vt:lpstr>Présentation PowerPoint</vt:lpstr>
      <vt:lpstr>IV. Apports Matériels</vt:lpstr>
      <vt:lpstr>V. Conclusion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PANNIER</dc:creator>
  <cp:lastModifiedBy>Julien PANNIER</cp:lastModifiedBy>
  <cp:revision>67</cp:revision>
  <dcterms:created xsi:type="dcterms:W3CDTF">2023-03-03T13:24:06Z</dcterms:created>
  <dcterms:modified xsi:type="dcterms:W3CDTF">2023-03-24T16:30:15Z</dcterms:modified>
</cp:coreProperties>
</file>